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8" r:id="rId10"/>
    <p:sldId id="266" r:id="rId11"/>
    <p:sldId id="269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63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300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553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450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4848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130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9931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985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4779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711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97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ADC1E8FE-C2BD-4954-9977-1F79A3BD3B09}" type="datetimeFigureOut">
              <a:rPr lang="en-GB" smtClean="0"/>
              <a:t>09/06/2021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25D4D10-3A65-41CA-8BA2-32B7C5A6D60C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579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www.kaggle.com/sudalairajkumar/indian-startup-fundi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5B280-C968-4670-9100-A5C3833CD6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Start-up@ </a:t>
            </a:r>
            <a:r>
              <a:rPr lang="en-GB" dirty="0" err="1"/>
              <a:t>india</a:t>
            </a:r>
            <a:r>
              <a:rPr lang="en-GB" dirty="0"/>
              <a:t>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811A35-A277-442D-8AF6-58DC1AB1A1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Vikram Krishna N</a:t>
            </a:r>
          </a:p>
          <a:p>
            <a:r>
              <a:rPr lang="en-GB" dirty="0"/>
              <a:t>INSAID Feb’2021 batch</a:t>
            </a:r>
          </a:p>
          <a:p>
            <a:r>
              <a:rPr lang="en-GB" dirty="0"/>
              <a:t>Date: 09/06/2021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A287781-68D1-499C-923F-2F1C7665F7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027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41"/>
    </mc:Choice>
    <mc:Fallback>
      <p:transition spd="slow" advTm="9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708F6-84FB-43E1-BA16-83DD6C8D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71509"/>
            <a:ext cx="2123109" cy="1737360"/>
          </a:xfrm>
        </p:spPr>
        <p:txBody>
          <a:bodyPr/>
          <a:lstStyle/>
          <a:p>
            <a:r>
              <a:rPr lang="en-GB" dirty="0"/>
              <a:t>Analysis </a:t>
            </a:r>
            <a:br>
              <a:rPr lang="en-GB" dirty="0"/>
            </a:br>
            <a:r>
              <a:rPr lang="en-GB" dirty="0"/>
              <a:t>findings (6/6)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F4569B4-A9D9-423C-977F-8FD60F4386DA}"/>
              </a:ext>
            </a:extLst>
          </p:cNvPr>
          <p:cNvSpPr txBox="1">
            <a:spLocks/>
          </p:cNvSpPr>
          <p:nvPr/>
        </p:nvSpPr>
        <p:spPr>
          <a:xfrm>
            <a:off x="143631" y="2245549"/>
            <a:ext cx="2844117" cy="44104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8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Regions and top Investment interest:</a:t>
            </a:r>
          </a:p>
          <a:p>
            <a:r>
              <a:rPr lang="en-GB" b="1" dirty="0"/>
              <a:t>Bangalore: </a:t>
            </a:r>
          </a:p>
          <a:p>
            <a:r>
              <a:rPr lang="en-GB" dirty="0"/>
              <a:t>Transport, logistics, Online, SW, ecommerce, AI-Data-analytics, </a:t>
            </a:r>
            <a:br>
              <a:rPr lang="en-GB" dirty="0"/>
            </a:br>
            <a:r>
              <a:rPr lang="en-GB" dirty="0" err="1"/>
              <a:t>agritech</a:t>
            </a:r>
            <a:endParaRPr lang="en-GB" dirty="0"/>
          </a:p>
          <a:p>
            <a:endParaRPr lang="en-GB" b="1" dirty="0"/>
          </a:p>
          <a:p>
            <a:r>
              <a:rPr lang="en-GB" b="1" dirty="0"/>
              <a:t>NCR: </a:t>
            </a:r>
          </a:p>
          <a:p>
            <a:r>
              <a:rPr lang="en-GB" dirty="0" err="1"/>
              <a:t>Edtech</a:t>
            </a:r>
            <a:r>
              <a:rPr lang="en-GB" dirty="0"/>
              <a:t>, Lifestyle, </a:t>
            </a:r>
            <a:r>
              <a:rPr lang="en-GB" dirty="0" err="1"/>
              <a:t>food_beverages</a:t>
            </a:r>
            <a:r>
              <a:rPr lang="en-GB" dirty="0"/>
              <a:t>, media, </a:t>
            </a:r>
            <a:r>
              <a:rPr lang="en-GB" dirty="0" err="1"/>
              <a:t>meditech</a:t>
            </a:r>
            <a:r>
              <a:rPr lang="en-GB" dirty="0"/>
              <a:t>, hyperlocal, market place services, travel and b2b services</a:t>
            </a:r>
          </a:p>
          <a:p>
            <a:endParaRPr lang="en-GB" dirty="0"/>
          </a:p>
          <a:p>
            <a:r>
              <a:rPr lang="en-GB" b="1" dirty="0"/>
              <a:t>Mumbai: </a:t>
            </a:r>
          </a:p>
          <a:p>
            <a:r>
              <a:rPr lang="en-GB" dirty="0"/>
              <a:t>Fintech, energy industry</a:t>
            </a:r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9F17ED-0B98-4042-998A-C12FBEC6A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5173" y="0"/>
            <a:ext cx="9366827" cy="675167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BC680A3-14C5-4399-8875-C27775D33B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106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18"/>
    </mc:Choice>
    <mc:Fallback>
      <p:transition spd="slow" advTm="98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793CFA-C165-4D00-9F82-2FAFEED71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 of analysis*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679810-FA88-4BE8-984F-54DBEDD25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254" y="1977656"/>
            <a:ext cx="11171416" cy="402336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NCR, Bangalore and Mumbai are the most popular destinations for start-up investment opportunities in India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By median amount of investments: Chennai, Bangalore and Mumbai are top performers (could be an indicator of more valuable start-ups by region)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While as expected series investments largely outperform any form of investment, venture capitalistic investment could be interesting proposition for a new start-up for funding source.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Top 5 industry verticals during this period (pre-</a:t>
            </a:r>
            <a:r>
              <a:rPr lang="en-GB" dirty="0" err="1"/>
              <a:t>covid</a:t>
            </a:r>
            <a:r>
              <a:rPr lang="en-GB" dirty="0"/>
              <a:t>) by value: </a:t>
            </a:r>
            <a:r>
              <a:rPr lang="en-GB" sz="2600" b="1" dirty="0"/>
              <a:t>logistics, fintech, ecommerce, </a:t>
            </a:r>
            <a:r>
              <a:rPr lang="en-GB" dirty="0"/>
              <a:t>real-estate and travel industry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Top 5 industry verticals during this period (pre-</a:t>
            </a:r>
            <a:r>
              <a:rPr lang="en-GB" dirty="0" err="1"/>
              <a:t>covid</a:t>
            </a:r>
            <a:r>
              <a:rPr lang="en-GB" dirty="0"/>
              <a:t>) by series investments: Transport, </a:t>
            </a:r>
            <a:r>
              <a:rPr lang="en-GB" sz="2600" b="1" dirty="0"/>
              <a:t>fintech, ecommerce, logistics</a:t>
            </a:r>
            <a:r>
              <a:rPr lang="en-GB" dirty="0"/>
              <a:t>, lifestyle.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Bangalore leveraging on its transport and SW industry, while NCR is largely leveraging on lifestyle centric and Mumbai on finance &amp; energy strength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5234B-D34C-4CB4-AFBF-4C155D5759CE}"/>
              </a:ext>
            </a:extLst>
          </p:cNvPr>
          <p:cNvSpPr txBox="1"/>
          <p:nvPr/>
        </p:nvSpPr>
        <p:spPr>
          <a:xfrm>
            <a:off x="1041990" y="6294474"/>
            <a:ext cx="99627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* Analysis considered only pre-liminary for trend indication, strictly for non-reliance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B7F58E5-E816-4E0C-B41E-57BBE3B9B1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878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715"/>
    </mc:Choice>
    <mc:Fallback>
      <p:transition spd="slow" advTm="93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ACCB9-38E2-4993-A1BD-53B9A3308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Thankyou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787E1D-573B-42EA-A12B-C2B16B5BB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3377" y="5191944"/>
            <a:ext cx="2098158" cy="90483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3F5300A-42A4-4E0D-A64C-C55CA37E14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1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85"/>
    </mc:Choice>
    <mc:Fallback>
      <p:transition spd="slow" advTm="13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04D67-3E91-4825-956E-845243FD6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8839AB1-9CC9-4A4E-A296-27FCA59EF237}"/>
              </a:ext>
            </a:extLst>
          </p:cNvPr>
          <p:cNvGrpSpPr/>
          <p:nvPr/>
        </p:nvGrpSpPr>
        <p:grpSpPr>
          <a:xfrm>
            <a:off x="731712" y="1941922"/>
            <a:ext cx="8407746" cy="2902993"/>
            <a:chOff x="235564" y="1450192"/>
            <a:chExt cx="9019953" cy="301223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FCFB34E-5EAF-4F9B-8579-681A08EDCECF}"/>
                </a:ext>
              </a:extLst>
            </p:cNvPr>
            <p:cNvSpPr/>
            <p:nvPr/>
          </p:nvSpPr>
          <p:spPr>
            <a:xfrm>
              <a:off x="235564" y="2074950"/>
              <a:ext cx="9019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dirty="0">
                  <a:hlinkClick r:id="rId4"/>
                </a:rPr>
                <a:t>https://www.kaggle.com/sudalairajkumar/indian-startup-funding</a:t>
              </a:r>
              <a:endParaRPr lang="en-GB" dirty="0"/>
            </a:p>
            <a:p>
              <a:endParaRPr lang="en-GB" dirty="0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1B043B0-1A26-4DCC-9303-7655FE794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018" y="2468784"/>
              <a:ext cx="6142562" cy="199363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F493451-CCCC-46D5-B77D-4C8D9DA32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0765" y="1450192"/>
              <a:ext cx="1718174" cy="663606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9543517-3519-46AB-AF87-593C8B71AB24}"/>
              </a:ext>
            </a:extLst>
          </p:cNvPr>
          <p:cNvSpPr txBox="1"/>
          <p:nvPr/>
        </p:nvSpPr>
        <p:spPr>
          <a:xfrm>
            <a:off x="771181" y="2038121"/>
            <a:ext cx="2489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Data source: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2668E7-9C77-41CB-9367-446465D2DF2F}"/>
              </a:ext>
            </a:extLst>
          </p:cNvPr>
          <p:cNvCxnSpPr>
            <a:cxnSpLocks/>
          </p:cNvCxnSpPr>
          <p:nvPr/>
        </p:nvCxnSpPr>
        <p:spPr>
          <a:xfrm>
            <a:off x="6880999" y="0"/>
            <a:ext cx="0" cy="35633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A614FAA-128E-41C9-873F-DF68DE2C5828}"/>
              </a:ext>
            </a:extLst>
          </p:cNvPr>
          <p:cNvSpPr txBox="1"/>
          <p:nvPr/>
        </p:nvSpPr>
        <p:spPr>
          <a:xfrm>
            <a:off x="6985262" y="275536"/>
            <a:ext cx="50904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Objective:</a:t>
            </a:r>
          </a:p>
          <a:p>
            <a:endParaRPr lang="en-GB" dirty="0"/>
          </a:p>
          <a:p>
            <a:r>
              <a:rPr lang="en-GB" dirty="0"/>
              <a:t>As a part of INSAID GCDAI course project submission:</a:t>
            </a:r>
          </a:p>
          <a:p>
            <a:endParaRPr lang="en-GB" dirty="0"/>
          </a:p>
          <a:p>
            <a:r>
              <a:rPr lang="en-GB" dirty="0"/>
              <a:t>Attempt to use the exploratory data analysis of Indian start-up funding and derive trends, which can hopefully help new incumbents to better understand the industry funding patterns to improve there chance of success.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238066-5A8B-4956-AB07-D3840CDAEF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1851" y="4930177"/>
            <a:ext cx="5811359" cy="1593171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FB6D6D-369A-47B7-8931-1AC54B76CB47}"/>
              </a:ext>
            </a:extLst>
          </p:cNvPr>
          <p:cNvCxnSpPr>
            <a:cxnSpLocks/>
          </p:cNvCxnSpPr>
          <p:nvPr/>
        </p:nvCxnSpPr>
        <p:spPr>
          <a:xfrm flipH="1">
            <a:off x="6890995" y="3563332"/>
            <a:ext cx="51941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9E71A83-C500-4639-BD29-035A43F0919C}"/>
              </a:ext>
            </a:extLst>
          </p:cNvPr>
          <p:cNvSpPr txBox="1"/>
          <p:nvPr/>
        </p:nvSpPr>
        <p:spPr>
          <a:xfrm>
            <a:off x="6919273" y="3802732"/>
            <a:ext cx="513917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Data overview:</a:t>
            </a:r>
          </a:p>
          <a:p>
            <a:endParaRPr lang="en-GB" dirty="0"/>
          </a:p>
          <a:p>
            <a:r>
              <a:rPr lang="en-GB" dirty="0"/>
              <a:t>On the left the general information on the available in the open source data and missing data information.</a:t>
            </a:r>
          </a:p>
          <a:p>
            <a:endParaRPr lang="en-GB" dirty="0"/>
          </a:p>
          <a:p>
            <a:r>
              <a:rPr lang="en-GB" dirty="0"/>
              <a:t>It mainly concentrates on Indian start-up data or investments in India, In total has </a:t>
            </a:r>
            <a:r>
              <a:rPr lang="en-GB" sz="2000" b="1" dirty="0"/>
              <a:t>3044</a:t>
            </a:r>
            <a:r>
              <a:rPr lang="en-GB" dirty="0"/>
              <a:t> rows of raw data between a period of 2015-2017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DB2F17E-6D0C-44BE-89D7-C3817A516F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40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447"/>
    </mc:Choice>
    <mc:Fallback>
      <p:transition spd="slow" advTm="62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D75C8-460D-45F6-B820-7EDBF53FA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clean-up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43B0C-722C-47C3-AEA0-C9744AF00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471" y="1833513"/>
            <a:ext cx="11042181" cy="402336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1800" dirty="0"/>
              <a:t>The input file was quite raw, with many missing data points and </a:t>
            </a:r>
            <a:r>
              <a:rPr lang="en-GB" sz="2400" b="1" dirty="0"/>
              <a:t>improper classification</a:t>
            </a:r>
            <a:r>
              <a:rPr lang="en-GB" sz="1800" dirty="0"/>
              <a:t>, too many </a:t>
            </a:r>
            <a:r>
              <a:rPr lang="en-GB" sz="2400" b="1" dirty="0"/>
              <a:t>generic</a:t>
            </a:r>
            <a:r>
              <a:rPr lang="en-GB" sz="1800" dirty="0"/>
              <a:t> or </a:t>
            </a:r>
            <a:r>
              <a:rPr lang="en-GB" sz="2400" b="1" dirty="0"/>
              <a:t>inconsistent</a:t>
            </a:r>
            <a:r>
              <a:rPr lang="en-GB" sz="1800" dirty="0"/>
              <a:t> nomenclature in all categorical fields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 dirty="0"/>
              <a:t>Basic clean-up like, irrelevant columns sl.no, remarks were dropped; missing city locations replaced as ‘India Other’; missing industry vertical as ‘unclassified’; date formatted and amount formatted to float (without ‘,’), missing ‘Sub-vertical’ data replaced with industry vertical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 dirty="0"/>
              <a:t>Type of Investment was sorted with main intention to </a:t>
            </a:r>
            <a:r>
              <a:rPr lang="en-GB" sz="2000" b="1" dirty="0"/>
              <a:t>identify seriousness of the investment</a:t>
            </a:r>
            <a:r>
              <a:rPr lang="en-GB" sz="1800" dirty="0"/>
              <a:t>, hence ‘private angel’,  ‘</a:t>
            </a:r>
            <a:r>
              <a:rPr lang="en-GB" sz="1800" dirty="0" err="1"/>
              <a:t>venture_capital</a:t>
            </a:r>
            <a:r>
              <a:rPr lang="en-GB" sz="1800" dirty="0"/>
              <a:t>’ as early investments , ‘pre-series A,B’ – indicating early industrialisation, Series C-H – indicating high degree of industrialisation, Debt and Others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 dirty="0"/>
              <a:t>City locations were sorted to Top 6 regions and Others, with main intention to </a:t>
            </a:r>
            <a:r>
              <a:rPr lang="en-GB" sz="2000" b="1" dirty="0"/>
              <a:t>classify as geographical related benefits</a:t>
            </a:r>
            <a:r>
              <a:rPr lang="en-GB" sz="1800" dirty="0"/>
              <a:t>, example: e.g., instead of Delhi, </a:t>
            </a:r>
            <a:r>
              <a:rPr lang="en-GB" sz="1800" dirty="0" err="1"/>
              <a:t>Gurgoan</a:t>
            </a:r>
            <a:r>
              <a:rPr lang="en-GB" sz="1800" dirty="0"/>
              <a:t>, Noida </a:t>
            </a:r>
            <a:r>
              <a:rPr lang="en-GB" sz="1800" dirty="0">
                <a:sym typeface="Wingdings" panose="05000000000000000000" pitchFamily="2" charset="2"/>
              </a:rPr>
              <a:t> NCR.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 dirty="0">
                <a:sym typeface="Wingdings" panose="05000000000000000000" pitchFamily="2" charset="2"/>
              </a:rPr>
              <a:t>Industry vertical classification was found erroneous, too generic (like consumer internet, technology) and raw unclassified data in these fields, while Sub-vertical had more useful information on description of the start-up, so I decided to go the </a:t>
            </a:r>
            <a:r>
              <a:rPr lang="en-GB" sz="2400" b="1" dirty="0">
                <a:sym typeface="Wingdings" panose="05000000000000000000" pitchFamily="2" charset="2"/>
              </a:rPr>
              <a:t>hard way </a:t>
            </a:r>
            <a:r>
              <a:rPr lang="en-GB" sz="1800" dirty="0">
                <a:sym typeface="Wingdings" panose="05000000000000000000" pitchFamily="2" charset="2"/>
              </a:rPr>
              <a:t>to use the </a:t>
            </a:r>
            <a:r>
              <a:rPr lang="en-GB" sz="2000" b="1" dirty="0">
                <a:sym typeface="Wingdings" panose="05000000000000000000" pitchFamily="2" charset="2"/>
              </a:rPr>
              <a:t>‘Sub-vertical’ data to re-classify </a:t>
            </a:r>
            <a:r>
              <a:rPr lang="en-GB" sz="1800" dirty="0">
                <a:sym typeface="Wingdings" panose="05000000000000000000" pitchFamily="2" charset="2"/>
              </a:rPr>
              <a:t>the content.</a:t>
            </a:r>
            <a:endParaRPr lang="en-GB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E35CB2-A758-475D-AFD3-15226DEE15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3196" y="115187"/>
            <a:ext cx="1458432" cy="145843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C1CF2BC-91DB-43DB-8354-D1E5FD365F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75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658"/>
    </mc:Choice>
    <mc:Fallback>
      <p:transition spd="slow" advTm="216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D75C8-460D-45F6-B820-7EDBF53FA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clean-up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43B0C-722C-47C3-AEA0-C9744AF00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471" y="1833513"/>
            <a:ext cx="11042181" cy="4023360"/>
          </a:xfrm>
        </p:spPr>
        <p:txBody>
          <a:bodyPr>
            <a:normAutofit/>
          </a:bodyPr>
          <a:lstStyle/>
          <a:p>
            <a:pPr marL="342900" indent="-342900">
              <a:buAutoNum type="arabicPeriod" startAt="6"/>
            </a:pPr>
            <a:r>
              <a:rPr lang="en-GB" sz="1800" dirty="0"/>
              <a:t>The approach used for Industry classification was ‘Word count frequency’ find the ‘keywords’, check if this ‘keyword’ was a good representative of the industry vertical and if yes, then ‘industry vertical’ content was replaced with the keyword. </a:t>
            </a:r>
          </a:p>
          <a:p>
            <a:pPr marL="0" indent="0">
              <a:buNone/>
            </a:pPr>
            <a:endParaRPr lang="en-GB" sz="1800" dirty="0"/>
          </a:p>
          <a:p>
            <a:pPr marL="342900" indent="-342900">
              <a:buAutoNum type="arabicPeriod" startAt="6"/>
            </a:pPr>
            <a:r>
              <a:rPr lang="en-GB" sz="1800" dirty="0"/>
              <a:t>This was iteratively done at first in ‘</a:t>
            </a:r>
            <a:r>
              <a:rPr lang="en-GB" sz="2400" b="1" dirty="0"/>
              <a:t>industry verticals</a:t>
            </a:r>
            <a:r>
              <a:rPr lang="en-GB" sz="1800" dirty="0"/>
              <a:t>’ as much as possible like fintech, </a:t>
            </a:r>
            <a:r>
              <a:rPr lang="en-GB" sz="1800" dirty="0" err="1"/>
              <a:t>meditech</a:t>
            </a:r>
            <a:r>
              <a:rPr lang="en-GB" sz="1800" dirty="0"/>
              <a:t>, </a:t>
            </a:r>
            <a:r>
              <a:rPr lang="en-GB" sz="1800" dirty="0" err="1"/>
              <a:t>edtech</a:t>
            </a:r>
            <a:r>
              <a:rPr lang="en-GB" sz="1800" dirty="0"/>
              <a:t>, and finally using </a:t>
            </a:r>
            <a:r>
              <a:rPr lang="en-GB" sz="2400" b="1" dirty="0"/>
              <a:t>horizontal</a:t>
            </a:r>
            <a:r>
              <a:rPr lang="en-GB" sz="1800" dirty="0"/>
              <a:t> areas like </a:t>
            </a:r>
            <a:r>
              <a:rPr lang="en-GB" sz="1800" dirty="0" err="1"/>
              <a:t>software_cloud_services</a:t>
            </a:r>
            <a:r>
              <a:rPr lang="en-GB" sz="1800" dirty="0"/>
              <a:t>, </a:t>
            </a:r>
            <a:r>
              <a:rPr lang="en-GB" sz="1800" dirty="0" err="1"/>
              <a:t>AI_Data_analytics</a:t>
            </a:r>
            <a:r>
              <a:rPr lang="en-GB" sz="1800" dirty="0"/>
              <a:t>, etc.  This step involved lot of manual labour in sorting via keywords.</a:t>
            </a:r>
          </a:p>
          <a:p>
            <a:pPr marL="342900" indent="-342900">
              <a:buAutoNum type="arabicPeriod" startAt="6"/>
            </a:pPr>
            <a:r>
              <a:rPr lang="en-GB" sz="1800" dirty="0"/>
              <a:t> The target was to classify </a:t>
            </a:r>
            <a:r>
              <a:rPr lang="en-GB" sz="2400" b="1" dirty="0"/>
              <a:t>&gt;80% </a:t>
            </a:r>
            <a:r>
              <a:rPr lang="en-GB" sz="1800" dirty="0"/>
              <a:t>of the content, after using the above process, the left over ‘unclassified data’ was replaced with original ‘industry classification’ where available and matching the new keywords</a:t>
            </a:r>
          </a:p>
          <a:p>
            <a:pPr marL="342900" indent="-342900">
              <a:buAutoNum type="arabicPeriod" startAt="6"/>
            </a:pPr>
            <a:r>
              <a:rPr lang="en-GB" sz="1800" dirty="0"/>
              <a:t> Since large clean was done, the output file was saved as </a:t>
            </a:r>
            <a:r>
              <a:rPr lang="en-GB" sz="2000" b="1" i="1" u="sng" dirty="0"/>
              <a:t>‘Startup_information_cleaned.xlsx’</a:t>
            </a:r>
          </a:p>
          <a:p>
            <a:pPr marL="342900" indent="-342900">
              <a:buAutoNum type="arabicPeriod" startAt="6"/>
            </a:pPr>
            <a:r>
              <a:rPr lang="en-GB" sz="1800" dirty="0"/>
              <a:t> Further Data analytics was done with this file as the input for Start-up funding analysis</a:t>
            </a:r>
            <a:endParaRPr lang="en-GB" sz="1800" i="1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37145C-9A1D-491D-B9E9-C62BA91C7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3196" y="115187"/>
            <a:ext cx="1458432" cy="14584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46B488-6DD8-49FA-909F-94FEE99DC8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t="21375" r="3653" b="18693"/>
          <a:stretch/>
        </p:blipFill>
        <p:spPr>
          <a:xfrm>
            <a:off x="3423685" y="2371060"/>
            <a:ext cx="2243470" cy="74427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93B1131-A2FB-412A-972E-C53DEBF2D4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80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434"/>
    </mc:Choice>
    <mc:Fallback>
      <p:transition spd="slow" advTm="125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708F6-84FB-43E1-BA16-83DD6C8D6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Analysis findings (1/6)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3E4E013-7802-4BB1-9C16-B5F9EE0AD3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844831" y="838331"/>
            <a:ext cx="3248230" cy="2136224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F2E8767-732A-4680-871C-836E4A10B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92642" y="165253"/>
            <a:ext cx="5702182" cy="3762294"/>
          </a:xfrm>
        </p:spPr>
        <p:txBody>
          <a:bodyPr/>
          <a:lstStyle/>
          <a:p>
            <a:r>
              <a:rPr lang="en-GB" dirty="0"/>
              <a:t>Funding was clearly ‘right shifted’, nearly by a factor 10, clearly indicating there were lot of ‘outliers’ in the data set they were taking most of the funding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F4569B4-A9D9-423C-977F-8FD60F4386DA}"/>
              </a:ext>
            </a:extLst>
          </p:cNvPr>
          <p:cNvSpPr txBox="1">
            <a:spLocks/>
          </p:cNvSpPr>
          <p:nvPr/>
        </p:nvSpPr>
        <p:spPr>
          <a:xfrm>
            <a:off x="547669" y="2203019"/>
            <a:ext cx="5787797" cy="10988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8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NCR (~30%) and Bengaluru (~28%) area have the most number of investments done during this period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852977-C2DB-4B90-8432-C6BE8D452C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2640" y="3124200"/>
            <a:ext cx="5991225" cy="3733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6420DB-8EF4-4DFA-B5D2-F370A4F8CF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692" y="2826368"/>
            <a:ext cx="5484933" cy="388841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3A94D12-E6BE-46F6-B910-AE8A87416C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129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676"/>
    </mc:Choice>
    <mc:Fallback>
      <p:transition spd="slow" advTm="73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E48E6F1-4D41-4D57-BC2A-545697FF4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3568" y="1679446"/>
            <a:ext cx="7435651" cy="46846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1EAF2B-9890-4014-95B3-2FF9E1AC7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Analysis findings (2/6)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D1CDC40-D91D-4A85-9E4D-7C159ADADE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8945" y="2211572"/>
            <a:ext cx="4164561" cy="4023360"/>
          </a:xfrm>
        </p:spPr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Even though the number of funding was found largely different be cities, the median funding was found relatively much closer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Top3 are Chennai, followed by Bengaluru and Mumbai.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NCR being highest in-terms of no. of investments actually lacks in both median and 75% invested amount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0036A01-7862-4CD8-8F89-C07826C550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314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25"/>
    </mc:Choice>
    <mc:Fallback>
      <p:transition spd="slow" advTm="49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708F6-84FB-43E1-BA16-83DD6C8D6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Analysis findings (3/6)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F2E8767-732A-4680-871C-836E4A10B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818" y="2281131"/>
            <a:ext cx="5702182" cy="1450897"/>
          </a:xfrm>
        </p:spPr>
        <p:txBody>
          <a:bodyPr>
            <a:normAutofit/>
          </a:bodyPr>
          <a:lstStyle/>
          <a:p>
            <a:r>
              <a:rPr lang="en-GB" dirty="0"/>
              <a:t>While no. of private and angel investor was the highest number of investments, the series investment (C-H) clearly highest value of investment, followed by venture capital investment and then followed by pre-series A,B investments 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F4569B4-A9D9-423C-977F-8FD60F4386DA}"/>
              </a:ext>
            </a:extLst>
          </p:cNvPr>
          <p:cNvSpPr txBox="1">
            <a:spLocks/>
          </p:cNvSpPr>
          <p:nvPr/>
        </p:nvSpPr>
        <p:spPr>
          <a:xfrm>
            <a:off x="398813" y="1830879"/>
            <a:ext cx="5938191" cy="10988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8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Bengaluru and NCR area have the most number of pre-series and series investments done, while other regions still seem to be in early stages in industrialisation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6DF96C-2E75-4F48-8C2F-710101E3B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954" y="2655629"/>
            <a:ext cx="6184052" cy="3535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662E87-281F-4606-A66D-E29D3BA37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0008" y="3409397"/>
            <a:ext cx="5961992" cy="34486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CB71F-3843-4802-A0BB-F8B97051E9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7083" y="0"/>
            <a:ext cx="3904917" cy="2374881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BA72DE0-4153-4302-A426-C34D8A31D4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78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52"/>
    </mc:Choice>
    <mc:Fallback>
      <p:transition spd="slow" advTm="98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708F6-84FB-43E1-BA16-83DD6C8D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71509"/>
            <a:ext cx="2069946" cy="1737360"/>
          </a:xfrm>
        </p:spPr>
        <p:txBody>
          <a:bodyPr/>
          <a:lstStyle/>
          <a:p>
            <a:r>
              <a:rPr lang="en-GB" dirty="0"/>
              <a:t>Analysis </a:t>
            </a:r>
            <a:br>
              <a:rPr lang="en-GB" dirty="0"/>
            </a:br>
            <a:r>
              <a:rPr lang="en-GB" dirty="0"/>
              <a:t>findings (4/6)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F4569B4-A9D9-423C-977F-8FD60F4386DA}"/>
              </a:ext>
            </a:extLst>
          </p:cNvPr>
          <p:cNvSpPr txBox="1">
            <a:spLocks/>
          </p:cNvSpPr>
          <p:nvPr/>
        </p:nvSpPr>
        <p:spPr>
          <a:xfrm>
            <a:off x="186163" y="1990368"/>
            <a:ext cx="2695261" cy="4197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8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Top 5 performers as industries:</a:t>
            </a:r>
          </a:p>
          <a:p>
            <a:pPr marL="342900" indent="-342900">
              <a:buAutoNum type="arabicPeriod"/>
            </a:pPr>
            <a:r>
              <a:rPr lang="en-GB" dirty="0"/>
              <a:t>Logistics </a:t>
            </a:r>
          </a:p>
          <a:p>
            <a:pPr marL="342900" indent="-342900">
              <a:buAutoNum type="arabicPeriod"/>
            </a:pPr>
            <a:r>
              <a:rPr lang="en-GB" dirty="0"/>
              <a:t>Fintech</a:t>
            </a:r>
          </a:p>
          <a:p>
            <a:pPr marL="342900" indent="-342900">
              <a:buAutoNum type="arabicPeriod"/>
            </a:pPr>
            <a:r>
              <a:rPr lang="en-GB" dirty="0"/>
              <a:t>e-commerce</a:t>
            </a:r>
          </a:p>
          <a:p>
            <a:pPr marL="342900" indent="-342900">
              <a:buAutoNum type="arabicPeriod"/>
            </a:pPr>
            <a:r>
              <a:rPr lang="en-GB" dirty="0"/>
              <a:t>Real-estate</a:t>
            </a:r>
          </a:p>
          <a:p>
            <a:pPr marL="342900" indent="-342900">
              <a:buAutoNum type="arabicPeriod"/>
            </a:pPr>
            <a:r>
              <a:rPr lang="en-GB" dirty="0"/>
              <a:t>Travel industry 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CCC05E-AEF9-4BE8-9951-95476CB70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4455" y="147969"/>
            <a:ext cx="9047545" cy="65399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8377C9-AFB4-48F7-AAC7-D8B222DAFB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99"/>
          <a:stretch/>
        </p:blipFill>
        <p:spPr>
          <a:xfrm>
            <a:off x="0" y="4357885"/>
            <a:ext cx="3423685" cy="2500115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5B4B1673-80BC-4B05-8322-4CD902AB41C0}"/>
              </a:ext>
            </a:extLst>
          </p:cNvPr>
          <p:cNvSpPr/>
          <p:nvPr/>
        </p:nvSpPr>
        <p:spPr>
          <a:xfrm>
            <a:off x="616688" y="4774019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41DB96A-BD6D-4B6E-BD6E-672D425FA53C}"/>
              </a:ext>
            </a:extLst>
          </p:cNvPr>
          <p:cNvSpPr/>
          <p:nvPr/>
        </p:nvSpPr>
        <p:spPr>
          <a:xfrm>
            <a:off x="439475" y="4926419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EBD5767-8DEB-4520-9DAA-BC65A0A44A43}"/>
              </a:ext>
            </a:extLst>
          </p:cNvPr>
          <p:cNvSpPr/>
          <p:nvPr/>
        </p:nvSpPr>
        <p:spPr>
          <a:xfrm>
            <a:off x="1850029" y="5089817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A67E9A5-6E9A-4E71-AD1C-106489BF82FD}"/>
              </a:ext>
            </a:extLst>
          </p:cNvPr>
          <p:cNvSpPr/>
          <p:nvPr/>
        </p:nvSpPr>
        <p:spPr>
          <a:xfrm>
            <a:off x="2621456" y="5917805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4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93A4DBC-3ADB-4107-B571-354458B82021}"/>
              </a:ext>
            </a:extLst>
          </p:cNvPr>
          <p:cNvSpPr/>
          <p:nvPr/>
        </p:nvSpPr>
        <p:spPr>
          <a:xfrm>
            <a:off x="2910544" y="5773260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5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5428144-1A03-4602-AF17-8B018E8EC77A}"/>
              </a:ext>
            </a:extLst>
          </p:cNvPr>
          <p:cNvSpPr/>
          <p:nvPr/>
        </p:nvSpPr>
        <p:spPr>
          <a:xfrm>
            <a:off x="5282722" y="1327185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D359E9-1465-4EE5-835B-B34C646BA742}"/>
              </a:ext>
            </a:extLst>
          </p:cNvPr>
          <p:cNvSpPr/>
          <p:nvPr/>
        </p:nvSpPr>
        <p:spPr>
          <a:xfrm>
            <a:off x="4861190" y="1343398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9C397C9-8D34-4B01-864F-6DE12E13B0E0}"/>
              </a:ext>
            </a:extLst>
          </p:cNvPr>
          <p:cNvSpPr/>
          <p:nvPr/>
        </p:nvSpPr>
        <p:spPr>
          <a:xfrm>
            <a:off x="8538245" y="1353125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3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F297BE1-B4AB-4DED-ADD3-A605D7FC7488}"/>
              </a:ext>
            </a:extLst>
          </p:cNvPr>
          <p:cNvSpPr/>
          <p:nvPr/>
        </p:nvSpPr>
        <p:spPr>
          <a:xfrm>
            <a:off x="10153037" y="1440674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4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D78C635-3F0D-458B-8EEB-E18C01F9E09B}"/>
              </a:ext>
            </a:extLst>
          </p:cNvPr>
          <p:cNvSpPr/>
          <p:nvPr/>
        </p:nvSpPr>
        <p:spPr>
          <a:xfrm>
            <a:off x="10940978" y="1430947"/>
            <a:ext cx="191386" cy="1701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5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3AF35BB-4F68-4A9F-A89E-FFC82D9AF3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2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935"/>
    </mc:Choice>
    <mc:Fallback>
      <p:transition spd="slow" advTm="86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328EA7-1F8E-4C82-B3BF-E1103A8A8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1257" y="0"/>
            <a:ext cx="972074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5E1766-16E6-4B2D-80F8-985575894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471509"/>
            <a:ext cx="2112477" cy="1737360"/>
          </a:xfrm>
        </p:spPr>
        <p:txBody>
          <a:bodyPr/>
          <a:lstStyle/>
          <a:p>
            <a:r>
              <a:rPr lang="en-GB" dirty="0"/>
              <a:t>Analysis findings (5/6)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610800-D376-4132-BD39-395C08DD7B73}"/>
              </a:ext>
            </a:extLst>
          </p:cNvPr>
          <p:cNvSpPr txBox="1">
            <a:spLocks/>
          </p:cNvSpPr>
          <p:nvPr/>
        </p:nvSpPr>
        <p:spPr>
          <a:xfrm>
            <a:off x="154265" y="2341242"/>
            <a:ext cx="2695261" cy="4197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8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Most series investment, industry type:</a:t>
            </a:r>
          </a:p>
          <a:p>
            <a:pPr marL="342900" indent="-342900">
              <a:buAutoNum type="arabicPeriod"/>
            </a:pPr>
            <a:r>
              <a:rPr lang="en-GB" dirty="0"/>
              <a:t>Transport</a:t>
            </a:r>
          </a:p>
          <a:p>
            <a:pPr marL="342900" indent="-342900">
              <a:buAutoNum type="arabicPeriod"/>
            </a:pPr>
            <a:r>
              <a:rPr lang="en-GB" dirty="0"/>
              <a:t>e-commerce</a:t>
            </a:r>
          </a:p>
          <a:p>
            <a:pPr marL="342900" indent="-342900">
              <a:buAutoNum type="arabicPeriod"/>
            </a:pPr>
            <a:r>
              <a:rPr lang="en-GB" dirty="0"/>
              <a:t>Fintech </a:t>
            </a:r>
          </a:p>
          <a:p>
            <a:pPr marL="342900" indent="-342900">
              <a:buAutoNum type="arabicPeriod"/>
            </a:pPr>
            <a:r>
              <a:rPr lang="en-GB" dirty="0"/>
              <a:t>Logistics </a:t>
            </a:r>
          </a:p>
          <a:p>
            <a:pPr marL="342900" indent="-342900">
              <a:buAutoNum type="arabicPeriod"/>
            </a:pPr>
            <a:r>
              <a:rPr lang="en-GB" dirty="0"/>
              <a:t>Lifestyle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04BB75C-F0ED-41E0-B35C-F50307FBB1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6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35"/>
    </mc:Choice>
    <mc:Fallback>
      <p:transition spd="slow" advTm="28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975</Words>
  <Application>Microsoft Office PowerPoint</Application>
  <PresentationFormat>Widescreen</PresentationFormat>
  <Paragraphs>85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Tw Cen MT</vt:lpstr>
      <vt:lpstr>Tw Cen MT Condensed</vt:lpstr>
      <vt:lpstr>Wingdings 3</vt:lpstr>
      <vt:lpstr>Integral</vt:lpstr>
      <vt:lpstr>Start-up@ india data analysis</vt:lpstr>
      <vt:lpstr>Introduction</vt:lpstr>
      <vt:lpstr>Data clean-up overview</vt:lpstr>
      <vt:lpstr>Data clean-up overview</vt:lpstr>
      <vt:lpstr>Analysis findings (1/6)</vt:lpstr>
      <vt:lpstr>Analysis findings (2/6)</vt:lpstr>
      <vt:lpstr>Analysis findings (3/6)</vt:lpstr>
      <vt:lpstr>Analysis  findings (4/6)</vt:lpstr>
      <vt:lpstr>Analysis findings (5/6)</vt:lpstr>
      <vt:lpstr>Analysis  findings (6/6)</vt:lpstr>
      <vt:lpstr>Summary of analysis*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Start-up@ india data analysis</dc:title>
  <dc:creator>Vikram Krishna (PS/ESY1-IN)</dc:creator>
  <cp:lastModifiedBy>Vikram Krishna (PS/ESY1-IN)</cp:lastModifiedBy>
  <cp:revision>34</cp:revision>
  <dcterms:created xsi:type="dcterms:W3CDTF">2021-06-09T09:26:10Z</dcterms:created>
  <dcterms:modified xsi:type="dcterms:W3CDTF">2021-06-09T14:39:34Z</dcterms:modified>
</cp:coreProperties>
</file>

<file path=docProps/thumbnail.jpeg>
</file>